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2" r:id="rId6"/>
    <p:sldId id="263" r:id="rId7"/>
    <p:sldId id="265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4386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607" y="2829639"/>
            <a:ext cx="4919186" cy="25703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2585204"/>
            <a:ext cx="7556421" cy="9782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702"/>
              </a:lnSpc>
              <a:buNone/>
            </a:pPr>
            <a:r>
              <a:rPr lang="en-US" sz="6162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The Simon Game</a:t>
            </a:r>
            <a:endParaRPr lang="en-US" sz="6162" dirty="0"/>
          </a:p>
        </p:txBody>
      </p:sp>
      <p:sp>
        <p:nvSpPr>
          <p:cNvPr id="7" name="Text 3"/>
          <p:cNvSpPr/>
          <p:nvPr/>
        </p:nvSpPr>
        <p:spPr>
          <a:xfrm>
            <a:off x="793790" y="3903583"/>
            <a:ext cx="7556421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Simon Game is a classic electronic game that tests your memory and reaction time. It is a popular toy for children and adults alike and is known for its bright colors and simple but challenging gameplay.</a:t>
            </a:r>
            <a:endParaRPr lang="en-US" sz="1786" dirty="0"/>
          </a:p>
        </p:txBody>
      </p:sp>
      <p:sp>
        <p:nvSpPr>
          <p:cNvPr id="8" name="Shape 4"/>
          <p:cNvSpPr/>
          <p:nvPr/>
        </p:nvSpPr>
        <p:spPr>
          <a:xfrm>
            <a:off x="793790" y="526434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10" name="Text 5"/>
          <p:cNvSpPr/>
          <p:nvPr/>
        </p:nvSpPr>
        <p:spPr>
          <a:xfrm>
            <a:off x="1270040" y="5247442"/>
            <a:ext cx="1964174" cy="396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26"/>
              </a:lnSpc>
              <a:buNone/>
            </a:pPr>
            <a:r>
              <a:rPr lang="en-US" sz="2233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AtUl PeTwAl</a:t>
            </a:r>
            <a:endParaRPr lang="en-US" sz="2233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147" y="1204317"/>
            <a:ext cx="5035987" cy="582084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16836" y="777002"/>
            <a:ext cx="6449735" cy="5628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32"/>
              </a:lnSpc>
              <a:buNone/>
            </a:pPr>
            <a:r>
              <a:rPr lang="en-US" sz="3546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How to Play the Simon Game</a:t>
            </a:r>
            <a:endParaRPr lang="en-US" sz="3546" dirty="0"/>
          </a:p>
        </p:txBody>
      </p:sp>
      <p:sp>
        <p:nvSpPr>
          <p:cNvPr id="7" name="Shape 3"/>
          <p:cNvSpPr/>
          <p:nvPr/>
        </p:nvSpPr>
        <p:spPr>
          <a:xfrm>
            <a:off x="6375797" y="1609963"/>
            <a:ext cx="22503" cy="5842635"/>
          </a:xfrm>
          <a:prstGeom prst="roundRect">
            <a:avLst>
              <a:gd name="adj" fmla="val 336194"/>
            </a:avLst>
          </a:prstGeom>
          <a:solidFill>
            <a:srgbClr val="56565B"/>
          </a:solidFill>
          <a:ln/>
        </p:spPr>
      </p:sp>
      <p:sp>
        <p:nvSpPr>
          <p:cNvPr id="8" name="Shape 4"/>
          <p:cNvSpPr/>
          <p:nvPr/>
        </p:nvSpPr>
        <p:spPr>
          <a:xfrm>
            <a:off x="6589574" y="2003762"/>
            <a:ext cx="630436" cy="22503"/>
          </a:xfrm>
          <a:prstGeom prst="roundRect">
            <a:avLst>
              <a:gd name="adj" fmla="val 336194"/>
            </a:avLst>
          </a:prstGeom>
          <a:solidFill>
            <a:srgbClr val="56565B"/>
          </a:solidFill>
          <a:ln/>
        </p:spPr>
      </p:sp>
      <p:sp>
        <p:nvSpPr>
          <p:cNvPr id="9" name="Shape 5"/>
          <p:cNvSpPr/>
          <p:nvPr/>
        </p:nvSpPr>
        <p:spPr>
          <a:xfrm>
            <a:off x="6184404" y="1812488"/>
            <a:ext cx="405170" cy="405170"/>
          </a:xfrm>
          <a:prstGeom prst="roundRect">
            <a:avLst>
              <a:gd name="adj" fmla="val 1867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6347520" y="1879997"/>
            <a:ext cx="78938" cy="2701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27"/>
              </a:lnSpc>
              <a:buNone/>
            </a:pPr>
            <a:r>
              <a:rPr lang="en-US" sz="212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2127" dirty="0"/>
          </a:p>
        </p:txBody>
      </p:sp>
      <p:sp>
        <p:nvSpPr>
          <p:cNvPr id="11" name="Text 7"/>
          <p:cNvSpPr/>
          <p:nvPr/>
        </p:nvSpPr>
        <p:spPr>
          <a:xfrm>
            <a:off x="7377589" y="1789986"/>
            <a:ext cx="2251591" cy="2813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16"/>
              </a:lnSpc>
              <a:buNone/>
            </a:pPr>
            <a:r>
              <a:rPr lang="en-US" sz="1773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Start</a:t>
            </a:r>
            <a:endParaRPr lang="en-US" sz="1773" dirty="0"/>
          </a:p>
        </p:txBody>
      </p:sp>
      <p:sp>
        <p:nvSpPr>
          <p:cNvPr id="12" name="Text 8"/>
          <p:cNvSpPr/>
          <p:nvPr/>
        </p:nvSpPr>
        <p:spPr>
          <a:xfrm>
            <a:off x="7377589" y="2179320"/>
            <a:ext cx="6622375" cy="5762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69"/>
              </a:lnSpc>
              <a:buNone/>
            </a:pPr>
            <a:r>
              <a:rPr lang="en-US" sz="14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Simon Game begins with a sequence of colored lights flashing in a random order.</a:t>
            </a:r>
            <a:endParaRPr lang="en-US" sz="1418" dirty="0"/>
          </a:p>
        </p:txBody>
      </p:sp>
      <p:sp>
        <p:nvSpPr>
          <p:cNvPr id="13" name="Shape 9"/>
          <p:cNvSpPr/>
          <p:nvPr/>
        </p:nvSpPr>
        <p:spPr>
          <a:xfrm>
            <a:off x="6589574" y="3509427"/>
            <a:ext cx="630436" cy="22503"/>
          </a:xfrm>
          <a:prstGeom prst="roundRect">
            <a:avLst>
              <a:gd name="adj" fmla="val 336194"/>
            </a:avLst>
          </a:prstGeom>
          <a:solidFill>
            <a:srgbClr val="56565B"/>
          </a:solidFill>
          <a:ln/>
        </p:spPr>
      </p:sp>
      <p:sp>
        <p:nvSpPr>
          <p:cNvPr id="14" name="Shape 10"/>
          <p:cNvSpPr/>
          <p:nvPr/>
        </p:nvSpPr>
        <p:spPr>
          <a:xfrm>
            <a:off x="6184404" y="3318153"/>
            <a:ext cx="405170" cy="405170"/>
          </a:xfrm>
          <a:prstGeom prst="roundRect">
            <a:avLst>
              <a:gd name="adj" fmla="val 1867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6309658" y="3385661"/>
            <a:ext cx="154543" cy="2701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27"/>
              </a:lnSpc>
              <a:buNone/>
            </a:pPr>
            <a:r>
              <a:rPr lang="en-US" sz="212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2127" dirty="0"/>
          </a:p>
        </p:txBody>
      </p:sp>
      <p:sp>
        <p:nvSpPr>
          <p:cNvPr id="16" name="Text 12"/>
          <p:cNvSpPr/>
          <p:nvPr/>
        </p:nvSpPr>
        <p:spPr>
          <a:xfrm>
            <a:off x="7377589" y="3295650"/>
            <a:ext cx="2251591" cy="2813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16"/>
              </a:lnSpc>
              <a:buNone/>
            </a:pPr>
            <a:r>
              <a:rPr lang="en-US" sz="1773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Repeat</a:t>
            </a:r>
            <a:endParaRPr lang="en-US" sz="1773" dirty="0"/>
          </a:p>
        </p:txBody>
      </p:sp>
      <p:sp>
        <p:nvSpPr>
          <p:cNvPr id="17" name="Text 13"/>
          <p:cNvSpPr/>
          <p:nvPr/>
        </p:nvSpPr>
        <p:spPr>
          <a:xfrm>
            <a:off x="7377589" y="3684984"/>
            <a:ext cx="6622375" cy="5762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69"/>
              </a:lnSpc>
              <a:buNone/>
            </a:pPr>
            <a:r>
              <a:rPr lang="en-US" sz="14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player must then repeat the sequence by pressing the corresponding colored buttons in the same order.</a:t>
            </a:r>
            <a:endParaRPr lang="en-US" sz="1418" dirty="0"/>
          </a:p>
        </p:txBody>
      </p:sp>
      <p:sp>
        <p:nvSpPr>
          <p:cNvPr id="18" name="Shape 14"/>
          <p:cNvSpPr/>
          <p:nvPr/>
        </p:nvSpPr>
        <p:spPr>
          <a:xfrm>
            <a:off x="6589574" y="5015091"/>
            <a:ext cx="630436" cy="22503"/>
          </a:xfrm>
          <a:prstGeom prst="roundRect">
            <a:avLst>
              <a:gd name="adj" fmla="val 336194"/>
            </a:avLst>
          </a:prstGeom>
          <a:solidFill>
            <a:srgbClr val="56565B"/>
          </a:solidFill>
          <a:ln/>
        </p:spPr>
      </p:sp>
      <p:sp>
        <p:nvSpPr>
          <p:cNvPr id="19" name="Shape 15"/>
          <p:cNvSpPr/>
          <p:nvPr/>
        </p:nvSpPr>
        <p:spPr>
          <a:xfrm>
            <a:off x="6184404" y="4823817"/>
            <a:ext cx="405170" cy="405170"/>
          </a:xfrm>
          <a:prstGeom prst="roundRect">
            <a:avLst>
              <a:gd name="adj" fmla="val 1867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6307991" y="4891326"/>
            <a:ext cx="157996" cy="2701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27"/>
              </a:lnSpc>
              <a:buNone/>
            </a:pPr>
            <a:r>
              <a:rPr lang="en-US" sz="212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2127" dirty="0"/>
          </a:p>
        </p:txBody>
      </p:sp>
      <p:sp>
        <p:nvSpPr>
          <p:cNvPr id="21" name="Text 17"/>
          <p:cNvSpPr/>
          <p:nvPr/>
        </p:nvSpPr>
        <p:spPr>
          <a:xfrm>
            <a:off x="7377589" y="4801314"/>
            <a:ext cx="2251591" cy="2813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16"/>
              </a:lnSpc>
              <a:buNone/>
            </a:pPr>
            <a:r>
              <a:rPr lang="en-US" sz="1773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Continue</a:t>
            </a:r>
            <a:endParaRPr lang="en-US" sz="1773" dirty="0"/>
          </a:p>
        </p:txBody>
      </p:sp>
      <p:sp>
        <p:nvSpPr>
          <p:cNvPr id="22" name="Text 18"/>
          <p:cNvSpPr/>
          <p:nvPr/>
        </p:nvSpPr>
        <p:spPr>
          <a:xfrm>
            <a:off x="7377589" y="5190649"/>
            <a:ext cx="6622375" cy="5762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69"/>
              </a:lnSpc>
              <a:buNone/>
            </a:pPr>
            <a:r>
              <a:rPr lang="en-US" sz="14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sequence length increases with each successful round, making the game progressively more challenging.</a:t>
            </a:r>
            <a:endParaRPr lang="en-US" sz="1418" dirty="0"/>
          </a:p>
        </p:txBody>
      </p:sp>
      <p:sp>
        <p:nvSpPr>
          <p:cNvPr id="23" name="Shape 19"/>
          <p:cNvSpPr/>
          <p:nvPr/>
        </p:nvSpPr>
        <p:spPr>
          <a:xfrm>
            <a:off x="6589574" y="6520755"/>
            <a:ext cx="630436" cy="22503"/>
          </a:xfrm>
          <a:prstGeom prst="roundRect">
            <a:avLst>
              <a:gd name="adj" fmla="val 336194"/>
            </a:avLst>
          </a:prstGeom>
          <a:solidFill>
            <a:srgbClr val="56565B"/>
          </a:solidFill>
          <a:ln/>
        </p:spPr>
      </p:sp>
      <p:sp>
        <p:nvSpPr>
          <p:cNvPr id="24" name="Shape 20"/>
          <p:cNvSpPr/>
          <p:nvPr/>
        </p:nvSpPr>
        <p:spPr>
          <a:xfrm>
            <a:off x="6184404" y="6329482"/>
            <a:ext cx="405170" cy="405170"/>
          </a:xfrm>
          <a:prstGeom prst="roundRect">
            <a:avLst>
              <a:gd name="adj" fmla="val 1867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25" name="Text 21"/>
          <p:cNvSpPr/>
          <p:nvPr/>
        </p:nvSpPr>
        <p:spPr>
          <a:xfrm>
            <a:off x="6304181" y="6396990"/>
            <a:ext cx="165616" cy="2701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27"/>
              </a:lnSpc>
              <a:buNone/>
            </a:pPr>
            <a:r>
              <a:rPr lang="en-US" sz="212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4</a:t>
            </a:r>
            <a:endParaRPr lang="en-US" sz="2127" dirty="0"/>
          </a:p>
        </p:txBody>
      </p:sp>
      <p:sp>
        <p:nvSpPr>
          <p:cNvPr id="26" name="Text 22"/>
          <p:cNvSpPr/>
          <p:nvPr/>
        </p:nvSpPr>
        <p:spPr>
          <a:xfrm>
            <a:off x="7377589" y="6306979"/>
            <a:ext cx="2251591" cy="2813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16"/>
              </a:lnSpc>
              <a:buNone/>
            </a:pPr>
            <a:r>
              <a:rPr lang="en-US" sz="1773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End</a:t>
            </a:r>
            <a:endParaRPr lang="en-US" sz="1773" dirty="0"/>
          </a:p>
        </p:txBody>
      </p:sp>
      <p:sp>
        <p:nvSpPr>
          <p:cNvPr id="27" name="Text 23"/>
          <p:cNvSpPr/>
          <p:nvPr/>
        </p:nvSpPr>
        <p:spPr>
          <a:xfrm>
            <a:off x="7377589" y="6696313"/>
            <a:ext cx="6622375" cy="5762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69"/>
              </a:lnSpc>
              <a:buNone/>
            </a:pPr>
            <a:r>
              <a:rPr lang="en-US" sz="14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game ends when the player makes a mistake or cannot remember the sequence.</a:t>
            </a:r>
            <a:endParaRPr lang="en-US" sz="1418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sp>
        <p:nvSpPr>
          <p:cNvPr id="4" name="Text 2"/>
          <p:cNvSpPr/>
          <p:nvPr/>
        </p:nvSpPr>
        <p:spPr>
          <a:xfrm>
            <a:off x="793790" y="2358509"/>
            <a:ext cx="10836116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Sequence Patterns in the Simon Game</a:t>
            </a:r>
            <a:endParaRPr lang="en-US" sz="4465" dirty="0"/>
          </a:p>
        </p:txBody>
      </p:sp>
      <p:sp>
        <p:nvSpPr>
          <p:cNvPr id="5" name="Text 3"/>
          <p:cNvSpPr/>
          <p:nvPr/>
        </p:nvSpPr>
        <p:spPr>
          <a:xfrm>
            <a:off x="793790" y="3634264"/>
            <a:ext cx="2851904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Random Generation</a:t>
            </a:r>
            <a:endParaRPr lang="en-US" sz="2233" dirty="0"/>
          </a:p>
        </p:txBody>
      </p:sp>
      <p:sp>
        <p:nvSpPr>
          <p:cNvPr id="6" name="Text 4"/>
          <p:cNvSpPr/>
          <p:nvPr/>
        </p:nvSpPr>
        <p:spPr>
          <a:xfrm>
            <a:off x="793790" y="4215408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Simon Game generates its sequences randomly, ensuring that no two games are exactly the same.</a:t>
            </a:r>
            <a:endParaRPr lang="en-US" sz="1786" dirty="0"/>
          </a:p>
        </p:txBody>
      </p:sp>
      <p:sp>
        <p:nvSpPr>
          <p:cNvPr id="7" name="Text 5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Predictable Logic</a:t>
            </a:r>
            <a:endParaRPr lang="en-US" sz="2233" dirty="0"/>
          </a:p>
        </p:txBody>
      </p:sp>
      <p:sp>
        <p:nvSpPr>
          <p:cNvPr id="8" name="Text 6"/>
          <p:cNvSpPr/>
          <p:nvPr/>
        </p:nvSpPr>
        <p:spPr>
          <a:xfrm>
            <a:off x="5332928" y="4215408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While the sequences are random, the game follows a logical pattern, with each color appearing roughly an equal number of times.</a:t>
            </a:r>
            <a:endParaRPr lang="en-US" sz="1786" dirty="0"/>
          </a:p>
        </p:txBody>
      </p:sp>
      <p:sp>
        <p:nvSpPr>
          <p:cNvPr id="9" name="Text 7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Memorization</a:t>
            </a:r>
            <a:endParaRPr lang="en-US" sz="2233" dirty="0"/>
          </a:p>
        </p:txBody>
      </p:sp>
      <p:sp>
        <p:nvSpPr>
          <p:cNvPr id="10" name="Text 8"/>
          <p:cNvSpPr/>
          <p:nvPr/>
        </p:nvSpPr>
        <p:spPr>
          <a:xfrm>
            <a:off x="9872067" y="4215408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Players must memorize the sequences to succeed, improving their working memory and pattern recognition skills.</a:t>
            </a:r>
            <a:endParaRPr lang="en-US" sz="1786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21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1189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87241" y="3430429"/>
            <a:ext cx="10540960" cy="7028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35"/>
              </a:lnSpc>
              <a:buNone/>
            </a:pPr>
            <a:r>
              <a:rPr lang="en-US" sz="4428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Cognitive Benefits of the Simon Game</a:t>
            </a:r>
            <a:endParaRPr lang="en-US" sz="4428" dirty="0"/>
          </a:p>
        </p:txBody>
      </p:sp>
      <p:sp>
        <p:nvSpPr>
          <p:cNvPr id="6" name="Shape 3"/>
          <p:cNvSpPr/>
          <p:nvPr/>
        </p:nvSpPr>
        <p:spPr>
          <a:xfrm>
            <a:off x="787241" y="4723686"/>
            <a:ext cx="506135" cy="506135"/>
          </a:xfrm>
          <a:prstGeom prst="roundRect">
            <a:avLst>
              <a:gd name="adj" fmla="val 1866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90957" y="4807982"/>
            <a:ext cx="98584" cy="3374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57"/>
              </a:lnSpc>
              <a:buNone/>
            </a:pPr>
            <a:r>
              <a:rPr lang="en-US" sz="265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2657" dirty="0"/>
          </a:p>
        </p:txBody>
      </p:sp>
      <p:sp>
        <p:nvSpPr>
          <p:cNvPr id="8" name="Text 5"/>
          <p:cNvSpPr/>
          <p:nvPr/>
        </p:nvSpPr>
        <p:spPr>
          <a:xfrm>
            <a:off x="1518285" y="4723686"/>
            <a:ext cx="2811899" cy="3514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68"/>
              </a:lnSpc>
              <a:buNone/>
            </a:pPr>
            <a:r>
              <a:rPr lang="en-US" sz="221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Memory</a:t>
            </a:r>
            <a:endParaRPr lang="en-US" sz="2214" dirty="0"/>
          </a:p>
        </p:txBody>
      </p:sp>
      <p:sp>
        <p:nvSpPr>
          <p:cNvPr id="9" name="Text 6"/>
          <p:cNvSpPr/>
          <p:nvPr/>
        </p:nvSpPr>
        <p:spPr>
          <a:xfrm>
            <a:off x="1518285" y="5210056"/>
            <a:ext cx="5684520" cy="7196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34"/>
              </a:lnSpc>
              <a:buNone/>
            </a:pPr>
            <a:r>
              <a:rPr lang="en-US" sz="177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Simon Game challenges your short-term memory as you try to remember the sequence of colors.</a:t>
            </a:r>
            <a:endParaRPr lang="en-US" sz="1771" dirty="0"/>
          </a:p>
        </p:txBody>
      </p:sp>
      <p:sp>
        <p:nvSpPr>
          <p:cNvPr id="10" name="Shape 7"/>
          <p:cNvSpPr/>
          <p:nvPr/>
        </p:nvSpPr>
        <p:spPr>
          <a:xfrm>
            <a:off x="7427714" y="4723686"/>
            <a:ext cx="506135" cy="506135"/>
          </a:xfrm>
          <a:prstGeom prst="roundRect">
            <a:avLst>
              <a:gd name="adj" fmla="val 1866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584281" y="4807982"/>
            <a:ext cx="193000" cy="3374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57"/>
              </a:lnSpc>
              <a:buNone/>
            </a:pPr>
            <a:r>
              <a:rPr lang="en-US" sz="265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2657" dirty="0"/>
          </a:p>
        </p:txBody>
      </p:sp>
      <p:sp>
        <p:nvSpPr>
          <p:cNvPr id="12" name="Text 9"/>
          <p:cNvSpPr/>
          <p:nvPr/>
        </p:nvSpPr>
        <p:spPr>
          <a:xfrm>
            <a:off x="8158758" y="4723686"/>
            <a:ext cx="2811899" cy="3514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68"/>
              </a:lnSpc>
              <a:buNone/>
            </a:pPr>
            <a:r>
              <a:rPr lang="en-US" sz="221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Attention</a:t>
            </a:r>
            <a:endParaRPr lang="en-US" sz="2214" dirty="0"/>
          </a:p>
        </p:txBody>
      </p:sp>
      <p:sp>
        <p:nvSpPr>
          <p:cNvPr id="13" name="Text 10"/>
          <p:cNvSpPr/>
          <p:nvPr/>
        </p:nvSpPr>
        <p:spPr>
          <a:xfrm>
            <a:off x="8158758" y="5210056"/>
            <a:ext cx="5684520" cy="7196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34"/>
              </a:lnSpc>
              <a:buNone/>
            </a:pPr>
            <a:r>
              <a:rPr lang="en-US" sz="177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 requires focused attention as you need to pay close attention to the flashing lights and your button presses.</a:t>
            </a:r>
            <a:endParaRPr lang="en-US" sz="1771" dirty="0"/>
          </a:p>
        </p:txBody>
      </p:sp>
      <p:sp>
        <p:nvSpPr>
          <p:cNvPr id="14" name="Shape 11"/>
          <p:cNvSpPr/>
          <p:nvPr/>
        </p:nvSpPr>
        <p:spPr>
          <a:xfrm>
            <a:off x="787241" y="6407587"/>
            <a:ext cx="506135" cy="506135"/>
          </a:xfrm>
          <a:prstGeom prst="roundRect">
            <a:avLst>
              <a:gd name="adj" fmla="val 1866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41546" y="6491883"/>
            <a:ext cx="197406" cy="3374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57"/>
              </a:lnSpc>
              <a:buNone/>
            </a:pPr>
            <a:r>
              <a:rPr lang="en-US" sz="265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2657" dirty="0"/>
          </a:p>
        </p:txBody>
      </p:sp>
      <p:sp>
        <p:nvSpPr>
          <p:cNvPr id="16" name="Text 13"/>
          <p:cNvSpPr/>
          <p:nvPr/>
        </p:nvSpPr>
        <p:spPr>
          <a:xfrm>
            <a:off x="1518285" y="6407587"/>
            <a:ext cx="2811899" cy="3514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68"/>
              </a:lnSpc>
              <a:buNone/>
            </a:pPr>
            <a:r>
              <a:rPr lang="en-US" sz="221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Reaction Time</a:t>
            </a:r>
            <a:endParaRPr lang="en-US" sz="2214" dirty="0"/>
          </a:p>
        </p:txBody>
      </p:sp>
      <p:sp>
        <p:nvSpPr>
          <p:cNvPr id="17" name="Text 14"/>
          <p:cNvSpPr/>
          <p:nvPr/>
        </p:nvSpPr>
        <p:spPr>
          <a:xfrm>
            <a:off x="1518285" y="6893957"/>
            <a:ext cx="5684520" cy="7196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34"/>
              </a:lnSpc>
              <a:buNone/>
            </a:pPr>
            <a:r>
              <a:rPr lang="en-US" sz="177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Simon Game encourages quick reactions as you need to press the buttons quickly and accurately.</a:t>
            </a:r>
            <a:endParaRPr lang="en-US" sz="1771" dirty="0"/>
          </a:p>
        </p:txBody>
      </p:sp>
      <p:sp>
        <p:nvSpPr>
          <p:cNvPr id="18" name="Shape 15"/>
          <p:cNvSpPr/>
          <p:nvPr/>
        </p:nvSpPr>
        <p:spPr>
          <a:xfrm>
            <a:off x="7427714" y="6407587"/>
            <a:ext cx="506135" cy="506135"/>
          </a:xfrm>
          <a:prstGeom prst="roundRect">
            <a:avLst>
              <a:gd name="adj" fmla="val 1866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7577376" y="6491883"/>
            <a:ext cx="206812" cy="3374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57"/>
              </a:lnSpc>
              <a:buNone/>
            </a:pPr>
            <a:r>
              <a:rPr lang="en-US" sz="265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4</a:t>
            </a:r>
            <a:endParaRPr lang="en-US" sz="2657" dirty="0"/>
          </a:p>
        </p:txBody>
      </p:sp>
      <p:sp>
        <p:nvSpPr>
          <p:cNvPr id="20" name="Text 17"/>
          <p:cNvSpPr/>
          <p:nvPr/>
        </p:nvSpPr>
        <p:spPr>
          <a:xfrm>
            <a:off x="8158758" y="6407587"/>
            <a:ext cx="2811899" cy="3514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68"/>
              </a:lnSpc>
              <a:buNone/>
            </a:pPr>
            <a:r>
              <a:rPr lang="en-US" sz="221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Cognitive Flexibility</a:t>
            </a:r>
            <a:endParaRPr lang="en-US" sz="2214" dirty="0"/>
          </a:p>
        </p:txBody>
      </p:sp>
      <p:sp>
        <p:nvSpPr>
          <p:cNvPr id="21" name="Text 18"/>
          <p:cNvSpPr/>
          <p:nvPr/>
        </p:nvSpPr>
        <p:spPr>
          <a:xfrm>
            <a:off x="8158758" y="6893957"/>
            <a:ext cx="5684520" cy="7196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34"/>
              </a:lnSpc>
              <a:buNone/>
            </a:pPr>
            <a:r>
              <a:rPr lang="en-US" sz="177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 helps you switch between tasks quickly as you need to adapt to the changing sequence patterns.</a:t>
            </a:r>
            <a:endParaRPr lang="en-US" sz="177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488" y="2474952"/>
            <a:ext cx="4919305" cy="327957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1020366"/>
            <a:ext cx="75564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Integrating the Simon Game into Education</a:t>
            </a:r>
            <a:endParaRPr lang="en-US" sz="4465" dirty="0"/>
          </a:p>
        </p:txBody>
      </p:sp>
      <p:sp>
        <p:nvSpPr>
          <p:cNvPr id="7" name="Shape 3"/>
          <p:cNvSpPr/>
          <p:nvPr/>
        </p:nvSpPr>
        <p:spPr>
          <a:xfrm>
            <a:off x="793790" y="2778085"/>
            <a:ext cx="7556421" cy="4431030"/>
          </a:xfrm>
          <a:prstGeom prst="roundRect">
            <a:avLst>
              <a:gd name="adj" fmla="val 215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8" name="Shape 4"/>
          <p:cNvSpPr/>
          <p:nvPr/>
        </p:nvSpPr>
        <p:spPr>
          <a:xfrm>
            <a:off x="801410" y="2785705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1028224" y="2929414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Memory</a:t>
            </a:r>
            <a:endParaRPr lang="en-US" sz="1786" dirty="0"/>
          </a:p>
        </p:txBody>
      </p:sp>
      <p:sp>
        <p:nvSpPr>
          <p:cNvPr id="10" name="Text 6"/>
          <p:cNvSpPr/>
          <p:nvPr/>
        </p:nvSpPr>
        <p:spPr>
          <a:xfrm>
            <a:off x="4802624" y="2929414"/>
            <a:ext cx="3313152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Develops short-term memory and pattern recognition skills.</a:t>
            </a:r>
            <a:endParaRPr lang="en-US" sz="1786" dirty="0"/>
          </a:p>
        </p:txBody>
      </p:sp>
      <p:sp>
        <p:nvSpPr>
          <p:cNvPr id="11" name="Shape 7"/>
          <p:cNvSpPr/>
          <p:nvPr/>
        </p:nvSpPr>
        <p:spPr>
          <a:xfrm>
            <a:off x="801410" y="3798927"/>
            <a:ext cx="7541181" cy="13761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1028224" y="3942636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Attention</a:t>
            </a:r>
            <a:endParaRPr lang="en-US" sz="1786" dirty="0"/>
          </a:p>
        </p:txBody>
      </p:sp>
      <p:sp>
        <p:nvSpPr>
          <p:cNvPr id="13" name="Text 9"/>
          <p:cNvSpPr/>
          <p:nvPr/>
        </p:nvSpPr>
        <p:spPr>
          <a:xfrm>
            <a:off x="4802624" y="3942636"/>
            <a:ext cx="3313152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Encourages focus and concentration, improving attention span.</a:t>
            </a:r>
            <a:endParaRPr lang="en-US" sz="1786" dirty="0"/>
          </a:p>
        </p:txBody>
      </p:sp>
      <p:sp>
        <p:nvSpPr>
          <p:cNvPr id="14" name="Shape 10"/>
          <p:cNvSpPr/>
          <p:nvPr/>
        </p:nvSpPr>
        <p:spPr>
          <a:xfrm>
            <a:off x="801410" y="5175052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1"/>
          <p:cNvSpPr/>
          <p:nvPr/>
        </p:nvSpPr>
        <p:spPr>
          <a:xfrm>
            <a:off x="1028224" y="5318760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Cognitive Flexibility</a:t>
            </a:r>
            <a:endParaRPr lang="en-US" sz="1786" dirty="0"/>
          </a:p>
        </p:txBody>
      </p:sp>
      <p:sp>
        <p:nvSpPr>
          <p:cNvPr id="16" name="Text 12"/>
          <p:cNvSpPr/>
          <p:nvPr/>
        </p:nvSpPr>
        <p:spPr>
          <a:xfrm>
            <a:off x="4802624" y="5318760"/>
            <a:ext cx="3313152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Promotes adaptability and the ability to switch between tasks.</a:t>
            </a:r>
            <a:endParaRPr lang="en-US" sz="1786" dirty="0"/>
          </a:p>
        </p:txBody>
      </p:sp>
      <p:sp>
        <p:nvSpPr>
          <p:cNvPr id="17" name="Shape 13"/>
          <p:cNvSpPr/>
          <p:nvPr/>
        </p:nvSpPr>
        <p:spPr>
          <a:xfrm>
            <a:off x="801410" y="6188273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4"/>
          <p:cNvSpPr/>
          <p:nvPr/>
        </p:nvSpPr>
        <p:spPr>
          <a:xfrm>
            <a:off x="1028224" y="6331982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Problem Solving</a:t>
            </a:r>
            <a:endParaRPr lang="en-US" sz="1786" dirty="0"/>
          </a:p>
        </p:txBody>
      </p:sp>
      <p:sp>
        <p:nvSpPr>
          <p:cNvPr id="19" name="Text 15"/>
          <p:cNvSpPr/>
          <p:nvPr/>
        </p:nvSpPr>
        <p:spPr>
          <a:xfrm>
            <a:off x="4802624" y="6331982"/>
            <a:ext cx="3313152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Enhances analytical and logical reasoning skills.</a:t>
            </a:r>
            <a:endParaRPr lang="en-US" sz="1786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9150" y="769144"/>
            <a:ext cx="4995982" cy="669119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86395" y="852249"/>
            <a:ext cx="7771209" cy="12256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826"/>
              </a:lnSpc>
              <a:buNone/>
            </a:pPr>
            <a:r>
              <a:rPr lang="en-US" sz="3861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The History and Future of the Simon Game</a:t>
            </a:r>
            <a:endParaRPr lang="en-US" sz="3861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395" y="2372082"/>
            <a:ext cx="490299" cy="49029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86395" y="3058478"/>
            <a:ext cx="2451616" cy="3063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13"/>
              </a:lnSpc>
              <a:buNone/>
            </a:pPr>
            <a:r>
              <a:rPr lang="en-US" sz="1930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Invention</a:t>
            </a:r>
            <a:endParaRPr lang="en-US" sz="1930" dirty="0"/>
          </a:p>
        </p:txBody>
      </p:sp>
      <p:sp>
        <p:nvSpPr>
          <p:cNvPr id="9" name="Text 4"/>
          <p:cNvSpPr/>
          <p:nvPr/>
        </p:nvSpPr>
        <p:spPr>
          <a:xfrm>
            <a:off x="686395" y="3482459"/>
            <a:ext cx="3738443" cy="9411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71"/>
              </a:lnSpc>
              <a:buNone/>
            </a:pPr>
            <a:r>
              <a:rPr lang="en-US" sz="15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Simon Game was invented by Ralph Baer in the 1970s, inspired by his work on early video games.</a:t>
            </a:r>
            <a:endParaRPr lang="en-US" sz="1544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9042" y="2372082"/>
            <a:ext cx="490299" cy="49029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4719042" y="3058478"/>
            <a:ext cx="2451616" cy="3063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13"/>
              </a:lnSpc>
              <a:buNone/>
            </a:pPr>
            <a:r>
              <a:rPr lang="en-US" sz="1930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Evolution</a:t>
            </a:r>
            <a:endParaRPr lang="en-US" sz="1930" dirty="0"/>
          </a:p>
        </p:txBody>
      </p:sp>
      <p:sp>
        <p:nvSpPr>
          <p:cNvPr id="12" name="Text 6"/>
          <p:cNvSpPr/>
          <p:nvPr/>
        </p:nvSpPr>
        <p:spPr>
          <a:xfrm>
            <a:off x="4719042" y="3482459"/>
            <a:ext cx="3738563" cy="12549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71"/>
              </a:lnSpc>
              <a:buNone/>
            </a:pPr>
            <a:r>
              <a:rPr lang="en-US" sz="15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Simon Game has seen various iterations over the years, with newer versions featuring more advanced technology and gameplay mechanics.</a:t>
            </a:r>
            <a:endParaRPr lang="en-US" sz="1544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6395" y="5325785"/>
            <a:ext cx="490299" cy="49029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86395" y="6012180"/>
            <a:ext cx="2451616" cy="3063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13"/>
              </a:lnSpc>
              <a:buNone/>
            </a:pPr>
            <a:r>
              <a:rPr lang="en-US" sz="1930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Virtual Reality</a:t>
            </a:r>
            <a:endParaRPr lang="en-US" sz="1930" dirty="0"/>
          </a:p>
        </p:txBody>
      </p:sp>
      <p:sp>
        <p:nvSpPr>
          <p:cNvPr id="15" name="Text 8"/>
          <p:cNvSpPr/>
          <p:nvPr/>
        </p:nvSpPr>
        <p:spPr>
          <a:xfrm>
            <a:off x="686395" y="6436162"/>
            <a:ext cx="3738443" cy="9411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71"/>
              </a:lnSpc>
              <a:buNone/>
            </a:pPr>
            <a:r>
              <a:rPr lang="en-US" sz="15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Future iterations may incorporate VR technology, offering an immersive and interactive experience.</a:t>
            </a:r>
            <a:endParaRPr lang="en-US" sz="1544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19042" y="5325785"/>
            <a:ext cx="490299" cy="490299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4719042" y="6012180"/>
            <a:ext cx="2451616" cy="3063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13"/>
              </a:lnSpc>
              <a:buNone/>
            </a:pPr>
            <a:r>
              <a:rPr lang="en-US" sz="1930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E-Sports</a:t>
            </a:r>
            <a:endParaRPr lang="en-US" sz="1930" dirty="0"/>
          </a:p>
        </p:txBody>
      </p:sp>
      <p:sp>
        <p:nvSpPr>
          <p:cNvPr id="18" name="Text 10"/>
          <p:cNvSpPr/>
          <p:nvPr/>
        </p:nvSpPr>
        <p:spPr>
          <a:xfrm>
            <a:off x="4719042" y="6436162"/>
            <a:ext cx="3738563" cy="9411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71"/>
              </a:lnSpc>
              <a:buNone/>
            </a:pPr>
            <a:r>
              <a:rPr lang="en-US" sz="15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Simon Game could potentially become an e-sport, with competitive tournaments and professional players.</a:t>
            </a:r>
            <a:endParaRPr lang="en-US" sz="1544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488" y="1671518"/>
            <a:ext cx="4919305" cy="488656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2337197"/>
            <a:ext cx="7556421" cy="212633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The Simon Game: A Legacy of Fun and Challenge</a:t>
            </a:r>
            <a:endParaRPr lang="en-US" sz="4465" dirty="0"/>
          </a:p>
        </p:txBody>
      </p:sp>
      <p:sp>
        <p:nvSpPr>
          <p:cNvPr id="7" name="Text 3"/>
          <p:cNvSpPr/>
          <p:nvPr/>
        </p:nvSpPr>
        <p:spPr>
          <a:xfrm>
            <a:off x="793790" y="4803696"/>
            <a:ext cx="7556421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Simon Game is more than just a game; it is a symbol of playful learning and cognitive stimulation. Its legacy continues to inspire innovation and provide a fun and challenging experience for generations to come.</a:t>
            </a:r>
            <a:endParaRPr lang="en-US" sz="1786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470</Words>
  <Application>Microsoft Office PowerPoint</Application>
  <PresentationFormat>Custom</PresentationFormat>
  <Paragraphs>63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Poppins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Atul Petwal</cp:lastModifiedBy>
  <cp:revision>3</cp:revision>
  <dcterms:created xsi:type="dcterms:W3CDTF">2024-07-19T15:04:35Z</dcterms:created>
  <dcterms:modified xsi:type="dcterms:W3CDTF">2024-07-19T15:25:02Z</dcterms:modified>
</cp:coreProperties>
</file>